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</p:sldMasterIdLst>
  <p:notesMasterIdLst>
    <p:notesMasterId r:id="rId19"/>
  </p:notesMasterIdLst>
  <p:handoutMasterIdLst>
    <p:handoutMasterId r:id="rId20"/>
  </p:handoutMasterIdLst>
  <p:sldIdLst>
    <p:sldId id="256" r:id="rId6"/>
    <p:sldId id="277" r:id="rId7"/>
    <p:sldId id="284" r:id="rId8"/>
    <p:sldId id="285" r:id="rId9"/>
    <p:sldId id="286" r:id="rId10"/>
    <p:sldId id="293" r:id="rId11"/>
    <p:sldId id="287" r:id="rId12"/>
    <p:sldId id="294" r:id="rId13"/>
    <p:sldId id="288" r:id="rId14"/>
    <p:sldId id="289" r:id="rId15"/>
    <p:sldId id="295" r:id="rId16"/>
    <p:sldId id="292" r:id="rId17"/>
    <p:sldId id="27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BC1"/>
    <a:srgbClr val="00498B"/>
    <a:srgbClr val="838383"/>
    <a:srgbClr val="117BC1"/>
    <a:srgbClr val="0C7BC1"/>
    <a:srgbClr val="4385B8"/>
    <a:srgbClr val="117B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6A2A0-178F-4F46-AF5A-B32B14DEC137}" v="28" dt="2026-07-07T08:23:01.970"/>
    <p1510:client id="{598E55BF-9438-44B8-AE28-0EDC474E84DD}" v="1" dt="2026-07-07T08:31:46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364" autoAdjust="0"/>
  </p:normalViewPr>
  <p:slideViewPr>
    <p:cSldViewPr snapToGrid="0" snapToObjects="1">
      <p:cViewPr varScale="1">
        <p:scale>
          <a:sx n="83" d="100"/>
          <a:sy n="83" d="100"/>
        </p:scale>
        <p:origin x="60" y="168"/>
      </p:cViewPr>
      <p:guideLst>
        <p:guide orient="horz" pos="867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42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1A7F395-5CC6-F04F-AED9-C0D2ED0828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2AB039-22EC-9049-A0A1-06621EA4E9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C01DF-25A6-A342-96AB-6107E6CA60E8}" type="datetimeFigureOut">
              <a:rPr lang="it-IT" smtClean="0"/>
              <a:t>07/07/2026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EE3434-20A8-4C45-9BB8-979BC5302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745762-3621-AD42-9535-F838458E5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CC72C-060F-1748-88A6-595A21B5C8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936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49DD-90B7-3E44-9F84-221DF22D87AB}" type="datetimeFigureOut">
              <a:rPr lang="it-IT" smtClean="0"/>
              <a:t>07/07/2026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09F67-259C-AA4A-B60A-4354E78F9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345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rgbClr val="0070C0"/>
              </a:buClr>
              <a:buNone/>
              <a:defRPr sz="1400">
                <a:latin typeface="Raleway" pitchFamily="2" charset="0"/>
              </a:defRPr>
            </a:lvl1pPr>
          </a:lstStyle>
          <a:p>
            <a:pPr lvl="0"/>
            <a:r>
              <a:rPr lang="it-IT" dirty="0"/>
              <a:t>Testo</a:t>
            </a:r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7D0A54-5BB7-43C5-9CA1-9A4BA93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6FFB45-21F4-47CD-B5FD-DD66368C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77637F68-1A7F-404C-AB08-99B2872C10CD}"/>
              </a:ext>
            </a:extLst>
          </p:cNvPr>
          <p:cNvSpPr txBox="1">
            <a:spLocks/>
          </p:cNvSpPr>
          <p:nvPr userDrawn="1"/>
        </p:nvSpPr>
        <p:spPr>
          <a:xfrm>
            <a:off x="644570" y="5000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0FD49D-76AA-4B72-BACE-2B51C1281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3082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7627-72BE-5940-91D6-FA21B6167DFE}" type="datetime1">
              <a:rPr lang="it-IT" smtClean="0"/>
              <a:t>07/07/2026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87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F2FE-06A2-9948-83C7-02F3063B26FF}" type="datetime1">
              <a:rPr lang="it-IT" smtClean="0"/>
              <a:t>07/07/2026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12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8D7B-6C82-2746-B81D-52DBEE6A1E02}" type="datetime1">
              <a:rPr lang="it-IT" smtClean="0"/>
              <a:t>07/07/2026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3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7065-40D3-C545-BE73-273B66AC56BF}" type="datetime1">
              <a:rPr lang="it-IT" smtClean="0"/>
              <a:t>07/07/2026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94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BC03-AC45-9A4F-9136-14D7FDCFD132}" type="datetime1">
              <a:rPr lang="it-IT" smtClean="0"/>
              <a:t>07/07/2026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70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1F943-361A-448F-90B0-0F88EC0A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2060"/>
                </a:solidFill>
                <a:latin typeface="Oswald" panose="00000500000000000000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7CA811-D2B3-4441-82BF-1B3E0EE8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7D9A-1BE7-374B-8D76-5F6E4A54D5FD}" type="datetime1">
              <a:rPr lang="it-IT" smtClean="0"/>
              <a:t>07/07/2026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761F7F-35E7-4D96-A8B1-1E30A5FB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A7433F-69A1-46B4-8C9F-CBFE0C6A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42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AF1-BFB6-8245-AEA0-D908823EAE96}" type="datetime1">
              <a:rPr lang="it-IT" smtClean="0"/>
              <a:t>07/07/2026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17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3F70-C0AE-0943-BD74-D23703737F65}" type="datetime1">
              <a:rPr lang="it-IT" smtClean="0"/>
              <a:t>07/07/2026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94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24BF-1157-D74F-9AE1-A0C520518586}" type="datetime1">
              <a:rPr lang="it-IT" smtClean="0"/>
              <a:t>07/07/2026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84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64D5-90E5-7548-AE7A-3C62EC207B33}" type="datetime1">
              <a:rPr lang="it-IT" smtClean="0"/>
              <a:t>07/07/2026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63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3685-218D-B94A-B80C-4A40E7AD68FC}" type="datetime1">
              <a:rPr lang="it-IT" smtClean="0"/>
              <a:t>07/07/2026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40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183-66BC-8F40-B4FD-B87F3268CBDC}" type="datetime1">
              <a:rPr lang="it-IT" smtClean="0"/>
              <a:t>07/07/2026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92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7D9A-1BE7-374B-8D76-5F6E4A54D5FD}" type="datetime1">
              <a:rPr lang="it-IT" smtClean="0"/>
              <a:t>07/07/2026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7D9A-1BE7-374B-8D76-5F6E4A54D5FD}" type="datetime1">
              <a:rPr lang="it-IT" smtClean="0"/>
              <a:t>07/07/2026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C7CB4426-F251-7D47-B77A-FAFC7CCE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2661B16-D238-0E42-B69D-AFE098B5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-9144"/>
            <a:ext cx="9144000" cy="686714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3BC7F42-FAED-AE4F-B9DC-26C0823362B5}"/>
              </a:ext>
            </a:extLst>
          </p:cNvPr>
          <p:cNvSpPr txBox="1"/>
          <p:nvPr/>
        </p:nvSpPr>
        <p:spPr>
          <a:xfrm>
            <a:off x="3099234" y="5727472"/>
            <a:ext cx="564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>
                <a:solidFill>
                  <a:srgbClr val="838383"/>
                </a:solidFill>
                <a:latin typeface="Raleway" panose="020B0503030101060003" pitchFamily="34" charset="77"/>
              </a:rPr>
              <a:t>IP Monitoraggio LEA e supporto alle Regioni in Piano di Rientro – AGENAS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9F402DC-1E7A-014A-8AAE-704C66785362}"/>
              </a:ext>
            </a:extLst>
          </p:cNvPr>
          <p:cNvSpPr txBox="1"/>
          <p:nvPr/>
        </p:nvSpPr>
        <p:spPr>
          <a:xfrm>
            <a:off x="2505693" y="4131055"/>
            <a:ext cx="7077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I Piani di Rientro e i Commissariamenti nei Servizi Sanitari Regionali</a:t>
            </a:r>
          </a:p>
          <a:p>
            <a:endParaRPr lang="it-IT" sz="2400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8D646C8-B17F-D841-8BC7-80C3D9DC8123}"/>
              </a:ext>
            </a:extLst>
          </p:cNvPr>
          <p:cNvSpPr/>
          <p:nvPr/>
        </p:nvSpPr>
        <p:spPr>
          <a:xfrm>
            <a:off x="5059802" y="5412668"/>
            <a:ext cx="368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FFFFFF"/>
                </a:solidFill>
                <a:latin typeface="Raleway Black" panose="020B0503030101060003" pitchFamily="34" charset="77"/>
              </a:rPr>
              <a:t>Natalia Di Vivo </a:t>
            </a:r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273DABF0-8D7A-2F44-B54C-2F6D505D1DAB}"/>
              </a:ext>
            </a:extLst>
          </p:cNvPr>
          <p:cNvCxnSpPr>
            <a:cxnSpLocks/>
          </p:cNvCxnSpPr>
          <p:nvPr/>
        </p:nvCxnSpPr>
        <p:spPr>
          <a:xfrm>
            <a:off x="6437249" y="3266901"/>
            <a:ext cx="0" cy="457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62300-28F2-CC20-7223-7F216A1C1327}"/>
              </a:ext>
            </a:extLst>
          </p:cNvPr>
          <p:cNvSpPr txBox="1"/>
          <p:nvPr/>
        </p:nvSpPr>
        <p:spPr>
          <a:xfrm>
            <a:off x="6543304" y="3287357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7 luglio 2026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5E7573-9FB4-40D7-5C2F-844A880E814E}"/>
              </a:ext>
            </a:extLst>
          </p:cNvPr>
          <p:cNvSpPr txBox="1"/>
          <p:nvPr/>
        </p:nvSpPr>
        <p:spPr>
          <a:xfrm>
            <a:off x="2424270" y="3114566"/>
            <a:ext cx="4156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Indagine conoscitiva sull’attuazione dei LEA e sull’erogazione delle prestazioni sanitarie nelle regioni</a:t>
            </a:r>
          </a:p>
        </p:txBody>
      </p:sp>
    </p:spTree>
    <p:extLst>
      <p:ext uri="{BB962C8B-B14F-4D97-AF65-F5344CB8AC3E}">
        <p14:creationId xmlns:p14="http://schemas.microsoft.com/office/powerpoint/2010/main" val="143947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7089-C284-57FE-1AA9-D9725333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761ABC-E888-09DC-E23A-AF82D62B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10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4C4EC4-F8E0-370E-6611-135562C57ABF}"/>
              </a:ext>
            </a:extLst>
          </p:cNvPr>
          <p:cNvSpPr txBox="1"/>
          <p:nvPr/>
        </p:nvSpPr>
        <p:spPr>
          <a:xfrm>
            <a:off x="403449" y="451321"/>
            <a:ext cx="762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L’USCITA DAL COMMISSARIAMENTO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46E608-2F5C-87B3-9300-12F95D5BC861}"/>
              </a:ext>
            </a:extLst>
          </p:cNvPr>
          <p:cNvSpPr txBox="1"/>
          <p:nvPr/>
        </p:nvSpPr>
        <p:spPr>
          <a:xfrm>
            <a:off x="332196" y="1294411"/>
            <a:ext cx="82536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00498B"/>
                </a:solidFill>
                <a:latin typeface="Oswald" panose="00000500000000000000" pitchFamily="2" charset="0"/>
                <a:ea typeface="Arial Unicode MS" panose="020B0604020202020204" pitchFamily="34" charset="-128"/>
              </a:rPr>
              <a:t>LEGGE 23 dicembre 2009, n. 191 – Art. 2, comma 88</a:t>
            </a:r>
          </a:p>
          <a:p>
            <a:pPr algn="just"/>
            <a:endParaRPr lang="it-IT" sz="1050" b="1" dirty="0">
              <a:solidFill>
                <a:srgbClr val="00498B"/>
              </a:solidFill>
              <a:latin typeface="Oswald" panose="00000500000000000000" pitchFamily="2" charset="0"/>
              <a:ea typeface="Arial Unicode MS" panose="020B0604020202020204" pitchFamily="34" charset="-128"/>
            </a:endParaRPr>
          </a:p>
          <a:p>
            <a:pPr algn="just"/>
            <a:r>
              <a:rPr lang="it-IT" dirty="0">
                <a:latin typeface="Raleway" pitchFamily="2" charset="0"/>
              </a:rPr>
              <a:t>Prevede la possibilità per la regione commissariata di presentare </a:t>
            </a:r>
            <a:r>
              <a:rPr lang="it-IT" b="1" dirty="0">
                <a:latin typeface="Raleway" pitchFamily="2" charset="0"/>
              </a:rPr>
              <a:t>un nuovo Piano di rientro</a:t>
            </a:r>
            <a:r>
              <a:rPr lang="it-IT" dirty="0">
                <a:latin typeface="Raleway" pitchFamily="2" charset="0"/>
              </a:rPr>
              <a:t>, che dovrà essere approvato dal Consiglio dei Ministri, su proposta del Ministro dell'economia e delle finanze, di concerto con il Ministro della salute, sentito il Ministro per i rapporti con le regioni.  </a:t>
            </a:r>
          </a:p>
          <a:p>
            <a:pPr algn="just"/>
            <a:r>
              <a:rPr lang="it-IT" dirty="0">
                <a:latin typeface="Raleway" pitchFamily="2" charset="0"/>
              </a:rPr>
              <a:t>A seguito dell'approvazione del nuovo piano cessa il commissariamento, secondo i tempi e le procedure definiti nel medesimo piano per il passaggio dalla gestione straordinaria commissariale alla gestione ordinaria regionale.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14F5F2-A473-14AE-742F-CFDD6DA51EE1}"/>
              </a:ext>
            </a:extLst>
          </p:cNvPr>
          <p:cNvSpPr txBox="1"/>
          <p:nvPr/>
        </p:nvSpPr>
        <p:spPr>
          <a:xfrm>
            <a:off x="445168" y="4373736"/>
            <a:ext cx="8253663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/>
            </a:pPr>
            <a:r>
              <a:rPr lang="it-IT" sz="1600" i="1" dirty="0">
                <a:solidFill>
                  <a:srgbClr val="000000"/>
                </a:solidFill>
                <a:latin typeface="Raleway" pitchFamily="2" charset="0"/>
              </a:rPr>
              <a:t>Verbale Tavolo Adempimenti - 22 luglio 2020 (Regione Lazio)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/>
            </a:pPr>
            <a:r>
              <a:rPr lang="it-IT" sz="1600" i="1" dirty="0">
                <a:solidFill>
                  <a:srgbClr val="000000"/>
                </a:solidFill>
                <a:latin typeface="Raleway" pitchFamily="2" charset="0"/>
              </a:rPr>
              <a:t>«Tavolo e Comitato, in attuazione del punto b) della delibera del Consiglio dei Ministri del 5 marzo 2020, come aggiornata nelle scadenze dalla delibera del 6 aprile 2020, verificano positivamente il recepimento delle integrazioni apportate al Piano di riorganizzazione, riqualificazione e sviluppo del Servizio Sanitario Regionale 2019-2021 di sviluppo e riqualificazione del Servizio Sanitario della Regione Lazio».</a:t>
            </a:r>
          </a:p>
        </p:txBody>
      </p:sp>
    </p:spTree>
    <p:extLst>
      <p:ext uri="{BB962C8B-B14F-4D97-AF65-F5344CB8AC3E}">
        <p14:creationId xmlns:p14="http://schemas.microsoft.com/office/powerpoint/2010/main" val="387804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7BEE0B-F33E-DD45-ADFC-E96DFE5C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11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856D29-7444-7790-5F6B-42C567D04087}"/>
              </a:ext>
            </a:extLst>
          </p:cNvPr>
          <p:cNvSpPr txBox="1"/>
          <p:nvPr/>
        </p:nvSpPr>
        <p:spPr>
          <a:xfrm>
            <a:off x="1493786" y="177618"/>
            <a:ext cx="6229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LA VERIFICA DEL PIANO DI RIENTRO </a:t>
            </a:r>
          </a:p>
          <a:p>
            <a:pPr algn="ctr"/>
            <a:r>
              <a:rPr lang="it-IT" sz="2000" b="1" dirty="0">
                <a:solidFill>
                  <a:srgbClr val="00498B"/>
                </a:solidFill>
                <a:latin typeface="Oswald" panose="00000500000000000000" pitchFamily="2" charset="0"/>
              </a:rPr>
              <a:t>Intesa Stato – Regioni 23 marzo 2005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E8BD11-D1AB-3BDA-C806-B3997BA83102}"/>
              </a:ext>
            </a:extLst>
          </p:cNvPr>
          <p:cNvSpPr txBox="1"/>
          <p:nvPr/>
        </p:nvSpPr>
        <p:spPr>
          <a:xfrm>
            <a:off x="383318" y="1281607"/>
            <a:ext cx="41886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147BC1"/>
                </a:solidFill>
                <a:latin typeface="Raleway" pitchFamily="2" charset="0"/>
              </a:rPr>
              <a:t>ART. 9 – COMITATO LEA </a:t>
            </a:r>
          </a:p>
          <a:p>
            <a:r>
              <a:rPr lang="it-IT" sz="1600" dirty="0">
                <a:latin typeface="Raleway" pitchFamily="2" charset="0"/>
              </a:rPr>
              <a:t>Verificare </a:t>
            </a:r>
            <a:r>
              <a:rPr lang="it-IT" sz="1600" b="1" dirty="0">
                <a:solidFill>
                  <a:srgbClr val="16191C"/>
                </a:solidFill>
                <a:latin typeface="Raleway" pitchFamily="2" charset="0"/>
              </a:rPr>
              <a:t>l’erogazione dei LEA</a:t>
            </a: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, in condizioni di appropriatezza e di compatibilità con le risorse messe a disposizione per il Servizio Sanitario Nazionale.</a:t>
            </a:r>
          </a:p>
          <a:p>
            <a:endParaRPr lang="it-IT" sz="1600" dirty="0">
              <a:solidFill>
                <a:srgbClr val="16191C"/>
              </a:solidFill>
              <a:latin typeface="Raleway" pitchFamily="2" charset="0"/>
            </a:endParaRPr>
          </a:p>
          <a:p>
            <a:r>
              <a:rPr lang="it-IT" sz="1600" b="1" dirty="0">
                <a:solidFill>
                  <a:srgbClr val="16191C"/>
                </a:solidFill>
                <a:latin typeface="Raleway" pitchFamily="2" charset="0"/>
              </a:rPr>
              <a:t>Composizione: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4 rappresentanti del MDS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2 rappresentanti del MEF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1 rappresentante del Dipartimento per gli affari regionali della Presidenza del Consiglio dei Ministri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7 rappresentanti delle Regioni designati dalla Conferenza dei Presidenti delle Regioni e delle Province autonome.</a:t>
            </a:r>
          </a:p>
          <a:p>
            <a:r>
              <a:rPr lang="it-IT" sz="1600" b="1" dirty="0">
                <a:solidFill>
                  <a:srgbClr val="147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AGENAS svolge attività di supporto tecnico al Ministero della Salute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16191C"/>
              </a:solidFill>
              <a:latin typeface="Raleway" pitchFamily="2" charset="0"/>
            </a:endParaRPr>
          </a:p>
          <a:p>
            <a:pPr algn="ctr"/>
            <a:endParaRPr lang="en-US" sz="1600" dirty="0">
              <a:latin typeface="Raleway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22A9DD-F679-7762-B26A-5BE33A041686}"/>
              </a:ext>
            </a:extLst>
          </p:cNvPr>
          <p:cNvSpPr txBox="1"/>
          <p:nvPr/>
        </p:nvSpPr>
        <p:spPr>
          <a:xfrm>
            <a:off x="4572000" y="1093372"/>
            <a:ext cx="44254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147BC1"/>
                </a:solidFill>
                <a:latin typeface="Raleway" pitchFamily="2" charset="0"/>
              </a:rPr>
              <a:t>ART. 12 – TAVOLO DI VERIFICA DEGLI ADEMPIMENTI </a:t>
            </a:r>
          </a:p>
          <a:p>
            <a:pPr algn="just"/>
            <a:r>
              <a:rPr lang="it-IT" sz="1600" dirty="0">
                <a:latin typeface="Raleway" pitchFamily="2" charset="0"/>
              </a:rPr>
              <a:t>E’ istituito presso il MEF ed è coordinato da un rappresentante del Dipartimento della Ragioneria Generale dello Stato. </a:t>
            </a:r>
          </a:p>
          <a:p>
            <a:pPr algn="just"/>
            <a:endParaRPr lang="it-IT" sz="1600" b="1" dirty="0">
              <a:solidFill>
                <a:srgbClr val="16191C"/>
              </a:solidFill>
              <a:latin typeface="Raleway" pitchFamily="2" charset="0"/>
            </a:endParaRPr>
          </a:p>
          <a:p>
            <a:pPr algn="just"/>
            <a:r>
              <a:rPr lang="it-IT" sz="1600" b="1" dirty="0">
                <a:solidFill>
                  <a:srgbClr val="16191C"/>
                </a:solidFill>
                <a:latin typeface="Raleway" pitchFamily="2" charset="0"/>
              </a:rPr>
              <a:t>Composizione: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MDS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Dipartimento per gli affari regionali della Presidenza del Consiglio dei Ministri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Regioni capofila delle aree Sanità e Affare finanziari (Conferenza dei Presidenti delle Regioni e delle Province autonome)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Una ulteriore Regione designata dalla Conferenza dei Presidenti delle Regioni e delle Province autonome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b="1" dirty="0">
                <a:solidFill>
                  <a:srgbClr val="147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AGENAS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Segreteria della Conferenza Stato – Regioni e P.A.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16191C"/>
                </a:solidFill>
                <a:latin typeface="Raleway" pitchFamily="2" charset="0"/>
              </a:rPr>
              <a:t>Segreteria della Conferenza dei Presidenti delle Regioni e P.A.</a:t>
            </a:r>
          </a:p>
        </p:txBody>
      </p:sp>
    </p:spTree>
    <p:extLst>
      <p:ext uri="{BB962C8B-B14F-4D97-AF65-F5344CB8AC3E}">
        <p14:creationId xmlns:p14="http://schemas.microsoft.com/office/powerpoint/2010/main" val="245329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814581C-1CC9-96DE-B296-10CD47B5C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412" y="1202283"/>
            <a:ext cx="8119754" cy="165576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Raleway" pitchFamily="2" charset="0"/>
              </a:rPr>
              <a:t>Per le Regioni in Piano di Rientro la verifica viene effettuata congiuntamente dal Comitato LEA e dal Tavolo di verifica Adempimenti nell’ambito di riunioni trimestrali. La verifica riguarda il rispetto dell’equilibrio economico e l’erogazione dei LEA in maniera appropriata ed omogena sul </a:t>
            </a:r>
            <a:r>
              <a:rPr lang="it-IT" sz="2000">
                <a:latin typeface="Raleway" pitchFamily="2" charset="0"/>
              </a:rPr>
              <a:t>territorio nazionale.</a:t>
            </a:r>
            <a:endParaRPr lang="it-IT" sz="2000" dirty="0">
              <a:latin typeface="Raleway" pitchFamily="2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5A26CF-A849-D7B1-23B8-6F45051D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12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3F1B45-EFE2-38EC-1530-5CA92337FAF7}"/>
              </a:ext>
            </a:extLst>
          </p:cNvPr>
          <p:cNvSpPr txBox="1"/>
          <p:nvPr/>
        </p:nvSpPr>
        <p:spPr>
          <a:xfrm>
            <a:off x="1493786" y="297723"/>
            <a:ext cx="622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LA VERIFICA DEL PIANO DI RIENTRO 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D58DF0B-0532-AAA7-4424-0742733F51D8}"/>
              </a:ext>
            </a:extLst>
          </p:cNvPr>
          <p:cNvSpPr/>
          <p:nvPr/>
        </p:nvSpPr>
        <p:spPr>
          <a:xfrm>
            <a:off x="4452114" y="3105223"/>
            <a:ext cx="3645725" cy="2611559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EROGAZIONE </a:t>
            </a:r>
          </a:p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LEA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E031D26-EBD0-1448-E596-BF7B3E1AB36B}"/>
              </a:ext>
            </a:extLst>
          </p:cNvPr>
          <p:cNvSpPr/>
          <p:nvPr/>
        </p:nvSpPr>
        <p:spPr>
          <a:xfrm>
            <a:off x="1477346" y="3068575"/>
            <a:ext cx="3645725" cy="261155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EQUILIBRIO </a:t>
            </a:r>
          </a:p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ECONOMICO</a:t>
            </a:r>
          </a:p>
        </p:txBody>
      </p:sp>
    </p:spTree>
    <p:extLst>
      <p:ext uri="{BB962C8B-B14F-4D97-AF65-F5344CB8AC3E}">
        <p14:creationId xmlns:p14="http://schemas.microsoft.com/office/powerpoint/2010/main" val="314524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2B8E15-02DA-31B4-BCF1-A4DD9C435586}"/>
              </a:ext>
            </a:extLst>
          </p:cNvPr>
          <p:cNvSpPr txBox="1"/>
          <p:nvPr/>
        </p:nvSpPr>
        <p:spPr>
          <a:xfrm>
            <a:off x="3567558" y="2882872"/>
            <a:ext cx="2008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07501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176BF9-3CB0-4ABF-BC55-8ED0B415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06F85C-FE81-4274-BBFC-D6DF217276DA}"/>
              </a:ext>
            </a:extLst>
          </p:cNvPr>
          <p:cNvSpPr txBox="1"/>
          <p:nvPr/>
        </p:nvSpPr>
        <p:spPr>
          <a:xfrm>
            <a:off x="403449" y="1656078"/>
            <a:ext cx="7998401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it-IT" sz="2800" b="1" dirty="0">
                <a:solidFill>
                  <a:srgbClr val="00498B"/>
                </a:solidFill>
                <a:latin typeface="Oswald" pitchFamily="2" charset="77"/>
                <a:ea typeface="Arial Unicode MS" panose="020B0604020202020204" pitchFamily="34" charset="-128"/>
              </a:rPr>
              <a:t>Legge 311/2004, art. 1, comma 180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FBC755-9194-4A49-9633-09FEFA74A540}"/>
              </a:ext>
            </a:extLst>
          </p:cNvPr>
          <p:cNvSpPr txBox="1"/>
          <p:nvPr/>
        </p:nvSpPr>
        <p:spPr>
          <a:xfrm>
            <a:off x="403449" y="2172863"/>
            <a:ext cx="8337101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fontAlgn="t">
              <a:buNone/>
            </a:pPr>
            <a:r>
              <a:rPr lang="it-IT" sz="2000" dirty="0">
                <a:latin typeface="Raleway" pitchFamily="2" charset="0"/>
              </a:rPr>
              <a:t>L'articolo 1, comma 180, della legge 30 dicembre 2004, n. 311 (Legge finanziaria 2005) ha introdotto uno strumento straordinario finalizzato al riequilibrio economico-finanziario dei Servizi Sanitari Regionali caratterizzati da rilevanti condizioni di disavanzo. La norma prevede la stipula di specifici accordi tra le Regioni interessate, il Ministero della Salute e il Ministero dell'Economia e delle Finanze, all'interno dei quali vengono definite le </a:t>
            </a:r>
            <a:r>
              <a:rPr lang="it-IT" sz="2000" b="1" dirty="0">
                <a:latin typeface="Raleway" pitchFamily="2" charset="0"/>
              </a:rPr>
              <a:t>misure di risanamento necessarie per garantire la sostenibilità del sistema sanitario regionale</a:t>
            </a:r>
            <a:r>
              <a:rPr lang="it-IT" sz="2000" dirty="0">
                <a:latin typeface="Raleway" pitchFamily="2" charset="0"/>
              </a:rPr>
              <a:t>.</a:t>
            </a:r>
          </a:p>
          <a:p>
            <a:pPr algn="just" fontAlgn="t">
              <a:buNone/>
            </a:pPr>
            <a:endParaRPr lang="it-IT" sz="1050" dirty="0">
              <a:latin typeface="Raleway" pitchFamily="2" charset="0"/>
            </a:endParaRPr>
          </a:p>
          <a:p>
            <a:pPr algn="just" fontAlgn="t">
              <a:buNone/>
            </a:pPr>
            <a:r>
              <a:rPr lang="it-IT" sz="2000" dirty="0">
                <a:latin typeface="Raleway" pitchFamily="2" charset="0"/>
              </a:rPr>
              <a:t>I piani di rientro costituiscono un vero e proprio programma di riorganizzazione del sistema sanitario regionale, finalizzato </a:t>
            </a:r>
            <a:r>
              <a:rPr lang="it-IT" sz="2000" b="1" dirty="0">
                <a:latin typeface="Raleway" pitchFamily="2" charset="0"/>
              </a:rPr>
              <a:t>a rimuovere le cause strutturali del disavanzo</a:t>
            </a:r>
            <a:r>
              <a:rPr lang="it-IT" sz="2000" dirty="0">
                <a:latin typeface="Raleway" pitchFamily="2" charset="0"/>
              </a:rPr>
              <a:t>, migliorare l'efficienza dei servizi e </a:t>
            </a:r>
            <a:r>
              <a:rPr lang="it-IT" sz="2000" b="1" dirty="0">
                <a:latin typeface="Raleway" pitchFamily="2" charset="0"/>
              </a:rPr>
              <a:t>assicurare il rispetto dei Livelli Essenziali di Assistenza </a:t>
            </a:r>
            <a:r>
              <a:rPr lang="it-IT" sz="2000" dirty="0">
                <a:latin typeface="Raleway" pitchFamily="2" charset="0"/>
              </a:rPr>
              <a:t>(LEA)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91BBAF-B79D-43CE-BD05-7DD500D84E07}"/>
              </a:ext>
            </a:extLst>
          </p:cNvPr>
          <p:cNvSpPr txBox="1"/>
          <p:nvPr/>
        </p:nvSpPr>
        <p:spPr>
          <a:xfrm>
            <a:off x="403449" y="451321"/>
            <a:ext cx="58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FONDAMENT0 NORMATIVO DEI PIANI DI RIENTRO</a:t>
            </a:r>
          </a:p>
        </p:txBody>
      </p:sp>
    </p:spTree>
    <p:extLst>
      <p:ext uri="{BB962C8B-B14F-4D97-AF65-F5344CB8AC3E}">
        <p14:creationId xmlns:p14="http://schemas.microsoft.com/office/powerpoint/2010/main" val="243637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70EB2-04EB-4B21-D81A-45E7826CE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4B87CC-E9EB-231F-6556-A23744E2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E32CEC-28D8-F53F-6852-247E97CEB93E}"/>
              </a:ext>
            </a:extLst>
          </p:cNvPr>
          <p:cNvSpPr txBox="1"/>
          <p:nvPr/>
        </p:nvSpPr>
        <p:spPr>
          <a:xfrm>
            <a:off x="403449" y="1656078"/>
            <a:ext cx="7998401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it-IT" sz="2800" b="1" dirty="0">
                <a:solidFill>
                  <a:srgbClr val="00498B"/>
                </a:solidFill>
                <a:latin typeface="Oswald" panose="00000500000000000000" pitchFamily="2" charset="0"/>
                <a:ea typeface="Arial Unicode MS" panose="020B0604020202020204" pitchFamily="34" charset="-128"/>
              </a:rPr>
              <a:t>Art. 120 della Costituzione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320426-0BA7-624A-FB03-B9F1265A02B8}"/>
              </a:ext>
            </a:extLst>
          </p:cNvPr>
          <p:cNvSpPr txBox="1"/>
          <p:nvPr/>
        </p:nvSpPr>
        <p:spPr>
          <a:xfrm>
            <a:off x="403447" y="1985709"/>
            <a:ext cx="833710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fontAlgn="t">
              <a:buNone/>
            </a:pPr>
            <a:r>
              <a:rPr lang="it-IT" sz="2000" dirty="0">
                <a:latin typeface="Raleway" pitchFamily="2" charset="0"/>
              </a:rPr>
              <a:t>Attribuisce al </a:t>
            </a:r>
            <a:r>
              <a:rPr lang="it-IT" sz="2000" b="1" dirty="0">
                <a:latin typeface="Raleway" pitchFamily="2" charset="0"/>
              </a:rPr>
              <a:t>Governo il potere di sostituirsi agli organi delle Regioni </a:t>
            </a:r>
            <a:r>
              <a:rPr lang="it-IT" sz="2000" dirty="0">
                <a:latin typeface="Raleway" pitchFamily="2" charset="0"/>
              </a:rPr>
              <a:t>quando ciò sia necessario per la tutela dell'unità economica della Repubblica o per garantire i livelli essenziali delle prestazioni concernenti i diritti civili e sociali, tra i quali rientra il diritto alla salute.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A74C4A-0A09-0FC6-62CF-A711D58A6D23}"/>
              </a:ext>
            </a:extLst>
          </p:cNvPr>
          <p:cNvSpPr txBox="1"/>
          <p:nvPr/>
        </p:nvSpPr>
        <p:spPr>
          <a:xfrm>
            <a:off x="403449" y="451321"/>
            <a:ext cx="58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FONDAMENT0 NORMATIVO DEL COMMISSARIAMENTO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AFB75F-430D-FDAA-7813-7A4802CF097E}"/>
              </a:ext>
            </a:extLst>
          </p:cNvPr>
          <p:cNvSpPr txBox="1"/>
          <p:nvPr/>
        </p:nvSpPr>
        <p:spPr>
          <a:xfrm>
            <a:off x="403447" y="3497975"/>
            <a:ext cx="7998401" cy="536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ts val="1500"/>
              </a:lnSpc>
              <a:buNone/>
            </a:pPr>
            <a:r>
              <a:rPr lang="it-IT" sz="2800" b="1" dirty="0">
                <a:solidFill>
                  <a:srgbClr val="00498B"/>
                </a:solidFill>
                <a:latin typeface="Oswald" panose="00000500000000000000" pitchFamily="2" charset="0"/>
                <a:ea typeface="Arial Unicode MS" panose="020B0604020202020204" pitchFamily="34" charset="-128"/>
              </a:rPr>
              <a:t>Decreto-legge 1° ottobre 2007, n. 159, art. 4</a:t>
            </a:r>
          </a:p>
          <a:p>
            <a:pPr fontAlgn="t">
              <a:lnSpc>
                <a:spcPts val="1500"/>
              </a:lnSpc>
              <a:buNone/>
            </a:pPr>
            <a:endParaRPr lang="it-IT" sz="2800" b="1" dirty="0">
              <a:solidFill>
                <a:srgbClr val="00498B"/>
              </a:solidFill>
              <a:latin typeface="Oswald" panose="00000500000000000000" pitchFamily="2" charset="0"/>
              <a:ea typeface="Arial Unicode MS" panose="020B0604020202020204" pitchFamily="34" charset="-128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5BD376-D053-2572-CB33-9D86C148FEE0}"/>
              </a:ext>
            </a:extLst>
          </p:cNvPr>
          <p:cNvSpPr txBox="1"/>
          <p:nvPr/>
        </p:nvSpPr>
        <p:spPr>
          <a:xfrm>
            <a:off x="403446" y="3852134"/>
            <a:ext cx="833710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fontAlgn="t">
              <a:buNone/>
            </a:pPr>
            <a:r>
              <a:rPr lang="it-IT" sz="2000" dirty="0">
                <a:latin typeface="Raleway" pitchFamily="2" charset="0"/>
              </a:rPr>
              <a:t>Disciplina il procedimento di commissariamento delle Regioni che, a seguito delle verifiche effettuate dai Tavoli ministeriali di monitoraggio, non risultino in grado di realizzare gli obiettivi previsti dai rispettivi Piani di Rientro. In una prima fase, la Regione è diffidata ad adottare le necessarie misure correttive; qualora tali misure risultino assenti o insufficienti, il Consiglio dei Ministri può nominare un Commissario </a:t>
            </a:r>
            <a:r>
              <a:rPr lang="it-IT" sz="2000" i="1" dirty="0">
                <a:latin typeface="Raleway" pitchFamily="2" charset="0"/>
              </a:rPr>
              <a:t>ad acta</a:t>
            </a:r>
            <a:r>
              <a:rPr lang="it-IT" sz="2000" dirty="0">
                <a:latin typeface="Raleway" pitchFamily="2" charset="0"/>
              </a:rPr>
              <a:t> incaricato di assicurare l'attuazione del Piano e il raggiungimento degli obiettivi di risanamento.</a:t>
            </a:r>
          </a:p>
        </p:txBody>
      </p:sp>
    </p:spTree>
    <p:extLst>
      <p:ext uri="{BB962C8B-B14F-4D97-AF65-F5344CB8AC3E}">
        <p14:creationId xmlns:p14="http://schemas.microsoft.com/office/powerpoint/2010/main" val="135793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8087D-555C-7B44-3AD8-5CFE76960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C4EC65-02F8-FF3A-AD8A-21557114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4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084672-2007-0EC4-F9A2-68EE1756A219}"/>
              </a:ext>
            </a:extLst>
          </p:cNvPr>
          <p:cNvSpPr txBox="1"/>
          <p:nvPr/>
        </p:nvSpPr>
        <p:spPr>
          <a:xfrm>
            <a:off x="403449" y="451321"/>
            <a:ext cx="58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LA STORIA DEI PIANI DI RIENTRO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FA4345-64CA-ACE7-4EEA-D88458507A14}"/>
              </a:ext>
            </a:extLst>
          </p:cNvPr>
          <p:cNvSpPr txBox="1">
            <a:spLocks/>
          </p:cNvSpPr>
          <p:nvPr/>
        </p:nvSpPr>
        <p:spPr>
          <a:xfrm>
            <a:off x="0" y="1552362"/>
            <a:ext cx="3873940" cy="421966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457200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accent1"/>
                </a:solidFill>
                <a:latin typeface="Raleway" pitchFamily="2" charset="0"/>
              </a:rPr>
              <a:t>Lazio: 28 febbraio 2007</a:t>
            </a:r>
          </a:p>
          <a:p>
            <a:pPr defTabSz="457200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accent1"/>
                </a:solidFill>
                <a:latin typeface="Raleway" pitchFamily="2" charset="0"/>
              </a:rPr>
              <a:t>Abruzzo: 6 marzo 2007</a:t>
            </a:r>
          </a:p>
          <a:p>
            <a:pPr defTabSz="457200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accent1"/>
                </a:solidFill>
                <a:latin typeface="Raleway" pitchFamily="2" charset="0"/>
              </a:rPr>
              <a:t>Liguria: 6 marzo 2007</a:t>
            </a:r>
          </a:p>
          <a:p>
            <a:pPr defTabSz="457200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accent1"/>
                </a:solidFill>
                <a:latin typeface="Raleway" pitchFamily="2" charset="0"/>
              </a:rPr>
              <a:t>Campania: 13 marzo 2007</a:t>
            </a:r>
          </a:p>
          <a:p>
            <a:pPr defTabSz="457200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accent1"/>
                </a:solidFill>
                <a:latin typeface="Raleway" pitchFamily="2" charset="0"/>
              </a:rPr>
              <a:t>Molise: 27 marzo 2007</a:t>
            </a:r>
          </a:p>
          <a:p>
            <a:pPr defTabSz="457200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accent1"/>
                </a:solidFill>
                <a:latin typeface="Raleway" pitchFamily="2" charset="0"/>
              </a:rPr>
              <a:t>Sicilia: 31 luglio 2007</a:t>
            </a:r>
          </a:p>
          <a:p>
            <a:pPr defTabSz="457200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accent1"/>
                </a:solidFill>
                <a:latin typeface="Raleway" pitchFamily="2" charset="0"/>
              </a:rPr>
              <a:t>Sardegna: 31 luglio 2007</a:t>
            </a:r>
          </a:p>
          <a:p>
            <a:pPr defTabSz="457200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ysClr val="windowText" lastClr="000000"/>
                </a:solidFill>
                <a:latin typeface="Raleway" pitchFamily="2" charset="0"/>
              </a:rPr>
              <a:t>Calabria: 17 dicembre 2009</a:t>
            </a:r>
          </a:p>
          <a:p>
            <a:pPr defTabSz="457200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ysClr val="windowText" lastClr="000000"/>
                </a:solidFill>
                <a:latin typeface="Raleway" pitchFamily="2" charset="0"/>
              </a:rPr>
              <a:t>Piemonte: 29 luglio 2010</a:t>
            </a:r>
          </a:p>
          <a:p>
            <a:pPr defTabSz="457200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ysClr val="windowText" lastClr="000000"/>
                </a:solidFill>
                <a:latin typeface="Raleway" pitchFamily="2" charset="0"/>
              </a:rPr>
              <a:t>Puglia: 29 novembre 2010</a:t>
            </a:r>
            <a:endParaRPr lang="it-IT" sz="1800" dirty="0">
              <a:solidFill>
                <a:sysClr val="windowText" lastClr="000000"/>
              </a:solidFill>
              <a:latin typeface="Raleway" pitchFamily="2" charset="0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65A5199C-D1D0-5D17-8689-6BE5D61B33BC}"/>
              </a:ext>
            </a:extLst>
          </p:cNvPr>
          <p:cNvSpPr txBox="1">
            <a:spLocks/>
          </p:cNvSpPr>
          <p:nvPr/>
        </p:nvSpPr>
        <p:spPr>
          <a:xfrm>
            <a:off x="5564675" y="1464973"/>
            <a:ext cx="3401195" cy="3928054"/>
          </a:xfrm>
          <a:prstGeom prst="rect">
            <a:avLst/>
          </a:prstGeom>
          <a:ln w="38100">
            <a:solidFill>
              <a:srgbClr val="00498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it-IT" sz="1800" dirty="0">
                <a:solidFill>
                  <a:schemeClr val="accent1"/>
                </a:solidFill>
              </a:rPr>
              <a:t>Liguria e Sardegna </a:t>
            </a:r>
            <a:r>
              <a:rPr lang="it-IT" sz="1800" dirty="0">
                <a:solidFill>
                  <a:sysClr val="windowText" lastClr="000000"/>
                </a:solidFill>
              </a:rPr>
              <a:t>hanno concluso il loro Piano di Rientro al termine del primo triennio di vigenza 2007-2009; </a:t>
            </a:r>
          </a:p>
          <a:p>
            <a:pPr>
              <a:lnSpc>
                <a:spcPct val="160000"/>
              </a:lnSpc>
            </a:pPr>
            <a:r>
              <a:rPr lang="it-IT" sz="1800" dirty="0">
                <a:solidFill>
                  <a:sysClr val="windowText" lastClr="000000"/>
                </a:solidFill>
              </a:rPr>
              <a:t>il </a:t>
            </a:r>
            <a:r>
              <a:rPr lang="it-IT" sz="1800" dirty="0">
                <a:solidFill>
                  <a:schemeClr val="accent1"/>
                </a:solidFill>
              </a:rPr>
              <a:t>Piemonte</a:t>
            </a:r>
            <a:r>
              <a:rPr lang="it-IT" sz="1800" dirty="0">
                <a:solidFill>
                  <a:sysClr val="windowText" lastClr="000000"/>
                </a:solidFill>
              </a:rPr>
              <a:t> ha concluso il Piano di Rientro al termine del triennio 2013-2015.</a:t>
            </a:r>
            <a:endParaRPr lang="en-US" sz="400" dirty="0"/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D6D69D9D-519F-1BC8-8A57-8A873D8178ED}"/>
              </a:ext>
            </a:extLst>
          </p:cNvPr>
          <p:cNvSpPr/>
          <p:nvPr/>
        </p:nvSpPr>
        <p:spPr>
          <a:xfrm>
            <a:off x="3458693" y="1787901"/>
            <a:ext cx="270163" cy="2237833"/>
          </a:xfrm>
          <a:prstGeom prst="rightBrace">
            <a:avLst>
              <a:gd name="adj1" fmla="val 8333"/>
              <a:gd name="adj2" fmla="val 5094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96C9F1-7001-C74F-99AD-54B83D56C623}"/>
              </a:ext>
            </a:extLst>
          </p:cNvPr>
          <p:cNvSpPr txBox="1"/>
          <p:nvPr/>
        </p:nvSpPr>
        <p:spPr>
          <a:xfrm>
            <a:off x="3728852" y="2330676"/>
            <a:ext cx="1663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aleway" pitchFamily="2" charset="0"/>
              </a:rPr>
              <a:t>Prime Regioni che sottoscrivono il Piano di Rientro</a:t>
            </a:r>
          </a:p>
        </p:txBody>
      </p:sp>
    </p:spTree>
    <p:extLst>
      <p:ext uri="{BB962C8B-B14F-4D97-AF65-F5344CB8AC3E}">
        <p14:creationId xmlns:p14="http://schemas.microsoft.com/office/powerpoint/2010/main" val="303391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40478-9E06-6EBD-50D9-CDC0F2479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0A0257-0B6F-B4CB-429D-4954C799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5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2C90CC-C9BD-E037-C2AD-D64524DEBB68}"/>
              </a:ext>
            </a:extLst>
          </p:cNvPr>
          <p:cNvSpPr txBox="1"/>
          <p:nvPr/>
        </p:nvSpPr>
        <p:spPr>
          <a:xfrm>
            <a:off x="403449" y="451321"/>
            <a:ext cx="58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L’USCITA DAL PIANO DI RIENTRO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12196C-B9B2-B36B-EA34-B3F292E9C7C2}"/>
              </a:ext>
            </a:extLst>
          </p:cNvPr>
          <p:cNvSpPr txBox="1">
            <a:spLocks/>
          </p:cNvSpPr>
          <p:nvPr/>
        </p:nvSpPr>
        <p:spPr>
          <a:xfrm>
            <a:off x="235861" y="1142974"/>
            <a:ext cx="8650284" cy="4811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7BC1"/>
              </a:buClr>
              <a:buSzTx/>
              <a:buNone/>
              <a:tabLst/>
              <a:defRPr/>
            </a:pPr>
            <a:r>
              <a:rPr lang="it-IT" sz="1800" dirty="0">
                <a:solidFill>
                  <a:srgbClr val="000000"/>
                </a:solidFill>
                <a:latin typeface="Raleway" pitchFamily="2" charset="0"/>
              </a:rPr>
              <a:t>Ad oggi non esistono regole condivise per la conclusione del Piano di Rientro. </a:t>
            </a:r>
          </a:p>
          <a:p>
            <a:pPr marL="0" lvl="0" indent="0">
              <a:buClr>
                <a:srgbClr val="147BC1"/>
              </a:buClr>
              <a:buNone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Per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Regione Piemonte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la positiva conclusione del Piano di Rientro è stata subordinata (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Fonte: </a:t>
            </a:r>
            <a:r>
              <a:rPr lang="it-IT" sz="1800" i="1" dirty="0">
                <a:solidFill>
                  <a:srgbClr val="000000"/>
                </a:solidFill>
                <a:latin typeface="Raleway" pitchFamily="2" charset="0"/>
              </a:rPr>
              <a:t>verbale Tavoli di verifica 21/3/2017):</a:t>
            </a: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it-IT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....all’avanzo registrato sul Conto economico di IV trimestre 2016; 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it-IT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alla verifica positiva, con prescrizioni, dello stato di attuazione del Programma Operativo 2013-2015; 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it-IT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alla chiusura della verifica adempimenti 2014 e alla chiusura dell’istruttoria tecnica della verifica adempimenti per l’anno 2015</a:t>
            </a:r>
            <a:r>
              <a:rPr lang="it-IT" i="1" dirty="0">
                <a:solidFill>
                  <a:srgbClr val="000000"/>
                </a:solidFill>
                <a:latin typeface="Raleway" pitchFamily="2" charset="0"/>
              </a:rPr>
              <a:t>. </a:t>
            </a:r>
          </a:p>
          <a:p>
            <a:pPr marL="0" lvl="0" indent="0">
              <a:buNone/>
              <a:defRPr/>
            </a:pPr>
            <a:endParaRPr lang="it-IT" sz="1800" b="1" dirty="0">
              <a:solidFill>
                <a:srgbClr val="000000"/>
              </a:solidFill>
              <a:latin typeface="Raleway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Raleway" pitchFamily="2" charset="0"/>
              </a:rPr>
              <a:t>Per la </a:t>
            </a:r>
            <a:r>
              <a:rPr lang="it-IT" sz="1800" b="1" dirty="0">
                <a:solidFill>
                  <a:srgbClr val="000000"/>
                </a:solidFill>
                <a:latin typeface="Raleway" pitchFamily="2" charset="0"/>
              </a:rPr>
              <a:t>Regione Campania </a:t>
            </a:r>
            <a:r>
              <a:rPr lang="it-IT" sz="1800" dirty="0">
                <a:solidFill>
                  <a:srgbClr val="000000"/>
                </a:solidFill>
                <a:latin typeface="Raleway" pitchFamily="2" charset="0"/>
              </a:rPr>
              <a:t>il TAR ha accolto il ricorso della Regione contro il Ministero della Salute (sentenza n. 7431/2025), annullando il diniego che bloccava l'uscita dal piano di rientro dal disavanzo sanitario.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Raleway" pitchFamily="2" charset="0"/>
              </a:rPr>
              <a:t>Il Ministero della Salute ha accolto la richiesta di uscita dal piano di rientro della Regione Campania.</a:t>
            </a:r>
            <a:br>
              <a:rPr lang="it-IT" sz="1800" dirty="0">
                <a:solidFill>
                  <a:srgbClr val="000000"/>
                </a:solidFill>
                <a:latin typeface="Raleway" pitchFamily="2" charset="0"/>
              </a:rPr>
            </a:br>
            <a:r>
              <a:rPr lang="it-IT" sz="1800" dirty="0">
                <a:solidFill>
                  <a:srgbClr val="000000"/>
                </a:solidFill>
                <a:latin typeface="Raleway" pitchFamily="2" charset="0"/>
              </a:rPr>
              <a:t>Nel corso del tavolo di verifica Adempimenti del 27 marzo 2026 sono stati esaminati i risultati raggiunti in merito alle richieste formulate dal Ministero della salute nel corso delle verifiche intermedie che si sono svolte nel 2025. </a:t>
            </a:r>
          </a:p>
        </p:txBody>
      </p:sp>
    </p:spTree>
    <p:extLst>
      <p:ext uri="{BB962C8B-B14F-4D97-AF65-F5344CB8AC3E}">
        <p14:creationId xmlns:p14="http://schemas.microsoft.com/office/powerpoint/2010/main" val="241606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99159-AF5A-973B-C97C-AFEDA3306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5EA9EE-1A19-9012-2396-CFCED7E7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6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8CD022-5A21-C3F2-D16D-59DB885ED90F}"/>
              </a:ext>
            </a:extLst>
          </p:cNvPr>
          <p:cNvSpPr txBox="1"/>
          <p:nvPr/>
        </p:nvSpPr>
        <p:spPr>
          <a:xfrm>
            <a:off x="403449" y="451321"/>
            <a:ext cx="58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FONDAMENT0 NORMATIVO DEL PROGRAMMA OPERATIVO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FD5472-6FFF-739B-9164-C28D072565B9}"/>
              </a:ext>
            </a:extLst>
          </p:cNvPr>
          <p:cNvSpPr txBox="1"/>
          <p:nvPr/>
        </p:nvSpPr>
        <p:spPr>
          <a:xfrm>
            <a:off x="261686" y="1528539"/>
            <a:ext cx="8253664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498B"/>
                </a:solidFill>
                <a:latin typeface="Oswald" panose="00000500000000000000" pitchFamily="2" charset="0"/>
                <a:ea typeface="Arial Unicode MS" panose="020B0604020202020204" pitchFamily="34" charset="-128"/>
              </a:rPr>
              <a:t>LEGGE 23 dicembre 2009, n. 191 – Art. 2, comma 88</a:t>
            </a:r>
          </a:p>
          <a:p>
            <a:pPr algn="just"/>
            <a:endParaRPr lang="it-IT" sz="1050" b="1" dirty="0">
              <a:solidFill>
                <a:srgbClr val="00498B"/>
              </a:solidFill>
              <a:latin typeface="Oswald" panose="00000500000000000000" pitchFamily="2" charset="0"/>
              <a:ea typeface="Arial Unicode MS" panose="020B0604020202020204" pitchFamily="34" charset="-128"/>
            </a:endParaRPr>
          </a:p>
          <a:p>
            <a:pPr algn="just"/>
            <a:r>
              <a:rPr lang="it-IT" sz="1600" dirty="0">
                <a:latin typeface="Raleway" pitchFamily="2" charset="0"/>
              </a:rPr>
              <a:t>«Per le regioni già sottoposte ai piani di rientro e già commissariate alla data di entrata in vigore della presente legge restano fermi l'assetto della gestione commissariale previgente </a:t>
            </a:r>
            <a:r>
              <a:rPr lang="it-IT" sz="1600" b="1" dirty="0">
                <a:latin typeface="Raleway" pitchFamily="2" charset="0"/>
              </a:rPr>
              <a:t>per la prosecuzione del piano di rientro, secondo programmi operativi</a:t>
            </a:r>
            <a:r>
              <a:rPr lang="it-IT" sz="1600" dirty="0">
                <a:latin typeface="Raleway" pitchFamily="2" charset="0"/>
              </a:rPr>
              <a:t>, coerenti con gli obiettivi finanziari programmati, predisposti dal commissario ad acta, nonché le relative azioni di supporto contabile e gestionale».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1FF03DB-064D-767A-FDB8-F35FB9569D7C}"/>
              </a:ext>
            </a:extLst>
          </p:cNvPr>
          <p:cNvSpPr txBox="1"/>
          <p:nvPr/>
        </p:nvSpPr>
        <p:spPr>
          <a:xfrm>
            <a:off x="318836" y="3489822"/>
            <a:ext cx="82536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498B"/>
                </a:solidFill>
                <a:latin typeface="Oswald" panose="00000500000000000000" pitchFamily="2" charset="0"/>
                <a:ea typeface="Arial Unicode MS" panose="020B0604020202020204" pitchFamily="34" charset="-128"/>
              </a:rPr>
              <a:t>LEGGE 23 dicembre 2009, n. 191 – Art. 2, comma 88</a:t>
            </a:r>
          </a:p>
          <a:p>
            <a:pPr algn="just"/>
            <a:r>
              <a:rPr lang="it-IT" sz="1600" dirty="0">
                <a:latin typeface="Raleway" pitchFamily="2" charset="0"/>
              </a:rPr>
              <a:t>[…] le regioni sottoposte ai piani di rientro per le quali, non viene verificato positivamente in sede di verifica annuale e finale il raggiungimento al 31 dicembre 2009 degli obiettivi strutturali del Piano di rientro e non sussistono le condizioni di cui all'articolo 2, commi 77 e 88, della legge 23 dicembre 2009, n. 191, avendo garantito l'equilibrio economico nel settore sanitario e non essendo state sottoposte a commissariamento, </a:t>
            </a:r>
            <a:r>
              <a:rPr lang="it-IT" sz="1600" b="1" dirty="0">
                <a:latin typeface="Raleway" pitchFamily="2" charset="0"/>
              </a:rPr>
              <a:t>possono chiedere la prosecuzione del Piano di rientro</a:t>
            </a:r>
            <a:r>
              <a:rPr lang="it-IT" sz="1600" dirty="0">
                <a:latin typeface="Raleway" pitchFamily="2" charset="0"/>
              </a:rPr>
              <a:t>, per una durata non superiore al triennio, </a:t>
            </a:r>
            <a:r>
              <a:rPr lang="it-IT" sz="1600" b="1" dirty="0">
                <a:latin typeface="Raleway" pitchFamily="2" charset="0"/>
              </a:rPr>
              <a:t>ai fini del completamento dello stesso secondo programmi operativi</a:t>
            </a:r>
            <a:r>
              <a:rPr lang="it-IT" sz="1600" dirty="0">
                <a:latin typeface="Raleway" pitchFamily="2" charset="0"/>
              </a:rPr>
              <a:t> nei termini indicati nel Patto per la salute per gli anni 2010-2012 del 3 dicembre 2009 e all'articolo 2, comma 88, della legge 23 dicembre 2009, n. 191. </a:t>
            </a:r>
          </a:p>
        </p:txBody>
      </p:sp>
    </p:spTree>
    <p:extLst>
      <p:ext uri="{BB962C8B-B14F-4D97-AF65-F5344CB8AC3E}">
        <p14:creationId xmlns:p14="http://schemas.microsoft.com/office/powerpoint/2010/main" val="314063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9D939-2303-1990-2834-BF574169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8EED3D-7CF2-2205-464A-6E35DC85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7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1D0A77-B93E-C23B-01B4-FAC3C68B7907}"/>
              </a:ext>
            </a:extLst>
          </p:cNvPr>
          <p:cNvSpPr txBox="1"/>
          <p:nvPr/>
        </p:nvSpPr>
        <p:spPr>
          <a:xfrm>
            <a:off x="403449" y="451321"/>
            <a:ext cx="58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LO STATO DELL’ARTE DELLE REGIONI IN PIANO DI RIENTRO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9EA4F5-BD66-AD36-6A78-D0CB27CB2090}"/>
              </a:ext>
            </a:extLst>
          </p:cNvPr>
          <p:cNvSpPr txBox="1">
            <a:spLocks/>
          </p:cNvSpPr>
          <p:nvPr/>
        </p:nvSpPr>
        <p:spPr>
          <a:xfrm>
            <a:off x="403449" y="2019932"/>
            <a:ext cx="7671773" cy="24357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defTabSz="457200">
              <a:buFont typeface="Wingdings" panose="05000000000000000000" pitchFamily="2" charset="2"/>
              <a:buChar char="v"/>
            </a:pPr>
            <a:r>
              <a:rPr lang="it-IT" sz="1800" b="1" dirty="0">
                <a:solidFill>
                  <a:srgbClr val="00498B"/>
                </a:solidFill>
                <a:latin typeface="Raleway" pitchFamily="2" charset="0"/>
              </a:rPr>
              <a:t>Lazio: </a:t>
            </a:r>
            <a:r>
              <a:rPr lang="it-IT" sz="1800" dirty="0">
                <a:latin typeface="Raleway" pitchFamily="2" charset="0"/>
              </a:rPr>
              <a:t>Programma Operativo 2024 – 2026 (DGR n. 587/2025)</a:t>
            </a:r>
            <a:endParaRPr lang="it-IT" sz="1800" b="1" dirty="0">
              <a:solidFill>
                <a:srgbClr val="00498B"/>
              </a:solidFill>
              <a:latin typeface="Raleway" pitchFamily="2" charset="0"/>
            </a:endParaRPr>
          </a:p>
          <a:p>
            <a:pPr algn="just" defTabSz="457200">
              <a:buFont typeface="Wingdings" panose="05000000000000000000" pitchFamily="2" charset="2"/>
              <a:buChar char="v"/>
            </a:pPr>
            <a:r>
              <a:rPr lang="it-IT" sz="1800" b="1" dirty="0">
                <a:solidFill>
                  <a:srgbClr val="00498B"/>
                </a:solidFill>
                <a:latin typeface="Raleway" pitchFamily="2" charset="0"/>
              </a:rPr>
              <a:t>Abruzzo: </a:t>
            </a:r>
            <a:r>
              <a:rPr lang="it-IT" sz="1800" dirty="0">
                <a:latin typeface="Raleway" pitchFamily="2" charset="0"/>
              </a:rPr>
              <a:t>Programma Operativo 2026 – 2028 (DGR n. 284/2026)</a:t>
            </a:r>
          </a:p>
          <a:p>
            <a:pPr algn="just" defTabSz="457200">
              <a:buFont typeface="Wingdings" panose="05000000000000000000" pitchFamily="2" charset="2"/>
              <a:buChar char="v"/>
            </a:pPr>
            <a:r>
              <a:rPr lang="it-IT" sz="1800" b="1" dirty="0">
                <a:solidFill>
                  <a:srgbClr val="00498B"/>
                </a:solidFill>
                <a:latin typeface="Raleway" pitchFamily="2" charset="0"/>
              </a:rPr>
              <a:t>Molise: </a:t>
            </a:r>
            <a:r>
              <a:rPr lang="it-IT" sz="1800" dirty="0">
                <a:latin typeface="Raleway" pitchFamily="2" charset="0"/>
              </a:rPr>
              <a:t>Programma Operativo 2026 – 2028 (DCA n. 62/2026)</a:t>
            </a:r>
            <a:endParaRPr lang="it-IT" sz="1800" b="1" dirty="0">
              <a:solidFill>
                <a:srgbClr val="00498B"/>
              </a:solidFill>
              <a:latin typeface="Raleway" pitchFamily="2" charset="0"/>
            </a:endParaRPr>
          </a:p>
          <a:p>
            <a:pPr algn="just" defTabSz="457200">
              <a:buFont typeface="Wingdings" panose="05000000000000000000" pitchFamily="2" charset="2"/>
              <a:buChar char="v"/>
            </a:pPr>
            <a:r>
              <a:rPr lang="it-IT" sz="1800" b="1" dirty="0">
                <a:solidFill>
                  <a:srgbClr val="00498B"/>
                </a:solidFill>
                <a:latin typeface="Raleway" pitchFamily="2" charset="0"/>
              </a:rPr>
              <a:t>Sicilia:</a:t>
            </a:r>
            <a:r>
              <a:rPr lang="it-IT" sz="1800" dirty="0">
                <a:latin typeface="Raleway" pitchFamily="2" charset="0"/>
              </a:rPr>
              <a:t> In attesa di proposta di Programma Operativo 2026-2028 </a:t>
            </a:r>
          </a:p>
          <a:p>
            <a:pPr algn="just" defTabSz="457200">
              <a:buFont typeface="Wingdings" panose="05000000000000000000" pitchFamily="2" charset="2"/>
              <a:buChar char="v"/>
            </a:pPr>
            <a:r>
              <a:rPr lang="it-IT" sz="1800" b="1" dirty="0">
                <a:solidFill>
                  <a:srgbClr val="00498B"/>
                </a:solidFill>
                <a:latin typeface="Raleway" pitchFamily="2" charset="0"/>
              </a:rPr>
              <a:t>Calabria: </a:t>
            </a:r>
            <a:r>
              <a:rPr lang="it-IT" sz="1800" dirty="0">
                <a:latin typeface="Raleway" pitchFamily="2" charset="0"/>
              </a:rPr>
              <a:t>Programma operativo 2026 – 2028 in corso di redazione</a:t>
            </a:r>
          </a:p>
          <a:p>
            <a:pPr algn="just" defTabSz="457200">
              <a:buFont typeface="Wingdings" panose="05000000000000000000" pitchFamily="2" charset="2"/>
              <a:buChar char="v"/>
            </a:pPr>
            <a:r>
              <a:rPr lang="it-IT" sz="1800" b="1" dirty="0">
                <a:solidFill>
                  <a:srgbClr val="00498B"/>
                </a:solidFill>
                <a:latin typeface="Raleway" pitchFamily="2" charset="0"/>
              </a:rPr>
              <a:t>Puglia: </a:t>
            </a:r>
            <a:r>
              <a:rPr lang="it-IT" sz="1800" dirty="0">
                <a:latin typeface="Raleway" pitchFamily="2" charset="0"/>
              </a:rPr>
              <a:t> In attesa di proposta di Programma Operativo 2026-2028 </a:t>
            </a:r>
            <a:endParaRPr lang="it-IT" sz="1800" b="1" dirty="0">
              <a:solidFill>
                <a:srgbClr val="00498B"/>
              </a:solidFill>
              <a:latin typeface="Raleway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FC785D-9125-3C9A-ACBB-7E23102D3CBF}"/>
              </a:ext>
            </a:extLst>
          </p:cNvPr>
          <p:cNvSpPr txBox="1"/>
          <p:nvPr/>
        </p:nvSpPr>
        <p:spPr>
          <a:xfrm>
            <a:off x="403448" y="4590797"/>
            <a:ext cx="821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aleway" pitchFamily="2" charset="0"/>
              </a:rPr>
              <a:t>La </a:t>
            </a:r>
            <a:r>
              <a:rPr lang="it-IT" sz="2000" b="1" dirty="0">
                <a:solidFill>
                  <a:srgbClr val="00498B"/>
                </a:solidFill>
                <a:latin typeface="Raleway" pitchFamily="2" charset="0"/>
              </a:rPr>
              <a:t>Campania</a:t>
            </a:r>
            <a:r>
              <a:rPr lang="it-IT" sz="2000" dirty="0">
                <a:latin typeface="Raleway" pitchFamily="2" charset="0"/>
              </a:rPr>
              <a:t> ha concluso il Piano di Rientro il giorno 27 marzo 2026.</a:t>
            </a:r>
          </a:p>
        </p:txBody>
      </p:sp>
    </p:spTree>
    <p:extLst>
      <p:ext uri="{BB962C8B-B14F-4D97-AF65-F5344CB8AC3E}">
        <p14:creationId xmlns:p14="http://schemas.microsoft.com/office/powerpoint/2010/main" val="202604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CF264-0DE7-0DBB-8265-F9B0F2C48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A04437-0B81-8066-4925-53EABB4B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8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70F356-F16C-7D58-7590-3EAB15CF0BAF}"/>
              </a:ext>
            </a:extLst>
          </p:cNvPr>
          <p:cNvSpPr txBox="1"/>
          <p:nvPr/>
        </p:nvSpPr>
        <p:spPr>
          <a:xfrm>
            <a:off x="403449" y="451321"/>
            <a:ext cx="58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LO STATO DELL’ARTE DELLE REGIONI IN PIANO DI RIENTRO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F1DB487-3620-1EAA-4F08-27628061D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15079"/>
              </p:ext>
            </p:extLst>
          </p:nvPr>
        </p:nvGraphicFramePr>
        <p:xfrm>
          <a:off x="117113" y="1790176"/>
          <a:ext cx="8909774" cy="3637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36351">
                  <a:extLst>
                    <a:ext uri="{9D8B030D-6E8A-4147-A177-3AD203B41FA5}">
                      <a16:colId xmlns:a16="http://schemas.microsoft.com/office/drawing/2014/main" val="2786916974"/>
                    </a:ext>
                  </a:extLst>
                </a:gridCol>
                <a:gridCol w="2550107">
                  <a:extLst>
                    <a:ext uri="{9D8B030D-6E8A-4147-A177-3AD203B41FA5}">
                      <a16:colId xmlns:a16="http://schemas.microsoft.com/office/drawing/2014/main" val="3726306486"/>
                    </a:ext>
                  </a:extLst>
                </a:gridCol>
                <a:gridCol w="3135682">
                  <a:extLst>
                    <a:ext uri="{9D8B030D-6E8A-4147-A177-3AD203B41FA5}">
                      <a16:colId xmlns:a16="http://schemas.microsoft.com/office/drawing/2014/main" val="2458228799"/>
                    </a:ext>
                  </a:extLst>
                </a:gridCol>
                <a:gridCol w="1787634">
                  <a:extLst>
                    <a:ext uri="{9D8B030D-6E8A-4147-A177-3AD203B41FA5}">
                      <a16:colId xmlns:a16="http://schemas.microsoft.com/office/drawing/2014/main" val="4073626884"/>
                    </a:ext>
                  </a:extLst>
                </a:gridCol>
              </a:tblGrid>
              <a:tr h="284051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Raleway" pitchFamily="2" charset="0"/>
                        </a:rPr>
                        <a:t>Regione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Raleway" pitchFamily="2" charset="0"/>
                        </a:rPr>
                        <a:t>Piano di Rientro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Raleway" pitchFamily="2" charset="0"/>
                        </a:rPr>
                        <a:t>Programma Operativo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Raleway" pitchFamily="2" charset="0"/>
                        </a:rPr>
                        <a:t>Note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7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Raleway" pitchFamily="2" charset="0"/>
                        </a:rPr>
                        <a:t>Lazio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28 febbraio 2007</a:t>
                      </a:r>
                      <a:endParaRPr lang="it-IT" sz="140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Raleway" pitchFamily="2" charset="0"/>
                        </a:rPr>
                        <a:t>PO 2024 – 2026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291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Raleway" pitchFamily="2" charset="0"/>
                        </a:rPr>
                        <a:t>Abruzzo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6 marzo 2007</a:t>
                      </a:r>
                      <a:endParaRPr lang="it-IT" sz="140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Raleway" pitchFamily="2" charset="0"/>
                        </a:rPr>
                        <a:t>PO 2026 – 2028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37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Raleway" pitchFamily="2" charset="0"/>
                        </a:rPr>
                        <a:t>Molise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27 marzo 2007</a:t>
                      </a:r>
                      <a:endParaRPr lang="it-IT" sz="140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latin typeface="Raleway" pitchFamily="2" charset="0"/>
                        </a:rPr>
                        <a:t>PO 2026 – 2028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Raleway" pitchFamily="2" charset="0"/>
                        </a:rPr>
                        <a:t>Commissariata dal 2009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521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Raleway" pitchFamily="2" charset="0"/>
                        </a:rPr>
                        <a:t>Sicilia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31 luglio 2007</a:t>
                      </a:r>
                      <a:endParaRPr lang="it-IT" sz="140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Raleway" pitchFamily="2" charset="0"/>
                        </a:rPr>
                        <a:t>In attesa di proposta di Programma Operativo 2026-2028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69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Raleway" pitchFamily="2" charset="0"/>
                        </a:rPr>
                        <a:t>Calabria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17 dicembre 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latin typeface="Raleway" pitchFamily="2" charset="0"/>
                        </a:rPr>
                        <a:t>PO 2026 – 2028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Raleway" pitchFamily="2" charset="0"/>
                        </a:rPr>
                        <a:t>In fase di uscita dal Commissariamento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1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Raleway" pitchFamily="2" charset="0"/>
                        </a:rPr>
                        <a:t>Puglia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29 novembre 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Raleway" pitchFamily="2" charset="0"/>
                        </a:rPr>
                        <a:t>In attesa di proposta di Programma Operativo 2026-2028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37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>
                          <a:latin typeface="Raleway" pitchFamily="2" charset="0"/>
                        </a:rPr>
                        <a:t>Campania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Raleway" pitchFamily="2" charset="0"/>
                        </a:rPr>
                        <a:t>13 marzo 2007</a:t>
                      </a:r>
                      <a:endParaRPr lang="it-IT" sz="1400" dirty="0">
                        <a:solidFill>
                          <a:schemeClr val="tx1"/>
                        </a:solidFill>
                        <a:latin typeface="Raleway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Raleway" pitchFamily="2" charset="0"/>
                        </a:rPr>
                        <a:t>Ha concluso il Piano di Rientro il giorno 27 marzo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>
                        <a:latin typeface="Raleway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73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66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95191-66EF-C299-79D2-231AA9CB2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77EC58-C9C3-4558-8537-2C76B48B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9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865AFD-6573-F16C-701A-8C973DEAE5EC}"/>
              </a:ext>
            </a:extLst>
          </p:cNvPr>
          <p:cNvSpPr txBox="1"/>
          <p:nvPr/>
        </p:nvSpPr>
        <p:spPr>
          <a:xfrm>
            <a:off x="403448" y="451321"/>
            <a:ext cx="730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498B"/>
                </a:solidFill>
                <a:latin typeface="Oswald" panose="00000500000000000000" pitchFamily="2" charset="0"/>
              </a:rPr>
              <a:t>LA STORIA DEL COMMISSARIAMENTO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FD06E2-5105-3789-79FB-0B915A25420F}"/>
              </a:ext>
            </a:extLst>
          </p:cNvPr>
          <p:cNvSpPr txBox="1"/>
          <p:nvPr/>
        </p:nvSpPr>
        <p:spPr>
          <a:xfrm>
            <a:off x="59378" y="1241705"/>
            <a:ext cx="908462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Raleway" pitchFamily="2" charset="0"/>
              </a:rPr>
              <a:t>Attualmente le Regioni commissariate sono: Molise e Calabria*</a:t>
            </a:r>
            <a:endParaRPr lang="it-IT" dirty="0">
              <a:latin typeface="Raleway" pitchFamily="2" charset="0"/>
            </a:endParaRPr>
          </a:p>
          <a:p>
            <a:endParaRPr lang="it-IT" dirty="0">
              <a:latin typeface="Raleway" pitchFamily="2" charset="0"/>
            </a:endParaRPr>
          </a:p>
          <a:p>
            <a:r>
              <a:rPr lang="it-IT" dirty="0">
                <a:latin typeface="Raleway" pitchFamily="2" charset="0"/>
              </a:rPr>
              <a:t>Negli anni sono state attivate le procedure di commissariamento per le seguenti Regioni:</a:t>
            </a:r>
          </a:p>
          <a:p>
            <a:pPr marL="342900" indent="-342900">
              <a:spcBef>
                <a:spcPts val="600"/>
              </a:spcBef>
              <a:buClr>
                <a:srgbClr val="147BC1"/>
              </a:buClr>
              <a:buFont typeface="Wingdings" panose="05000000000000000000" pitchFamily="2" charset="2"/>
              <a:buChar char="Ø"/>
            </a:pPr>
            <a:r>
              <a:rPr lang="it-IT" b="1" dirty="0">
                <a:latin typeface="Raleway" pitchFamily="2" charset="0"/>
              </a:rPr>
              <a:t>Abruzzo:</a:t>
            </a:r>
            <a:r>
              <a:rPr lang="it-IT" dirty="0">
                <a:latin typeface="Raleway" pitchFamily="2" charset="0"/>
              </a:rPr>
              <a:t> 2008 – 2016 (Il 15 settembre 2016, con Decreto del Presidente del Consiglio dei Ministri, è stata disposta per la Regione Abruzzo la conclusione del percorso di commissariamento)</a:t>
            </a:r>
          </a:p>
          <a:p>
            <a:pPr marL="342900" indent="-342900">
              <a:spcBef>
                <a:spcPts val="600"/>
              </a:spcBef>
              <a:buClr>
                <a:srgbClr val="147BC1"/>
              </a:buClr>
              <a:buFont typeface="Wingdings" panose="05000000000000000000" pitchFamily="2" charset="2"/>
              <a:buChar char="Ø"/>
            </a:pPr>
            <a:r>
              <a:rPr lang="it-IT" b="1" dirty="0">
                <a:latin typeface="Raleway" pitchFamily="2" charset="0"/>
              </a:rPr>
              <a:t>Campania:</a:t>
            </a:r>
            <a:r>
              <a:rPr lang="it-IT" dirty="0">
                <a:latin typeface="Raleway" pitchFamily="2" charset="0"/>
              </a:rPr>
              <a:t> 2009 – 2020 (Il 24 gennaio 2020, con DPCM 5 dicembre 2019, è stata disposta l’uscita dal commissariamento della regione Campania)</a:t>
            </a:r>
          </a:p>
          <a:p>
            <a:pPr marL="342900" indent="-342900">
              <a:spcBef>
                <a:spcPts val="600"/>
              </a:spcBef>
              <a:buClr>
                <a:srgbClr val="147BC1"/>
              </a:buClr>
              <a:buFont typeface="Wingdings" panose="05000000000000000000" pitchFamily="2" charset="2"/>
              <a:buChar char="Ø"/>
            </a:pPr>
            <a:r>
              <a:rPr lang="it-IT" b="1" dirty="0">
                <a:latin typeface="Raleway" pitchFamily="2" charset="0"/>
              </a:rPr>
              <a:t>Lazio: </a:t>
            </a:r>
            <a:r>
              <a:rPr lang="it-IT" dirty="0">
                <a:latin typeface="Raleway" pitchFamily="2" charset="0"/>
              </a:rPr>
              <a:t>2008 – 2020 (Con i DPCM del 5 marzo 2020 e DPCM 6 aprile 2021 e seguente valutazione congiunta dei Tavoli di verifica tenutasi il 22 luglio 2020, è stata disposta l’uscita dal commissariamento della Regione Lazio)</a:t>
            </a:r>
          </a:p>
          <a:p>
            <a:pPr marL="342900" indent="-342900">
              <a:spcBef>
                <a:spcPts val="600"/>
              </a:spcBef>
              <a:buClr>
                <a:srgbClr val="147BC1"/>
              </a:buClr>
              <a:buFont typeface="Wingdings" panose="05000000000000000000" pitchFamily="2" charset="2"/>
              <a:buChar char="Ø"/>
            </a:pPr>
            <a:r>
              <a:rPr lang="it-IT" b="1" dirty="0">
                <a:latin typeface="Raleway" pitchFamily="2" charset="0"/>
              </a:rPr>
              <a:t>Calabria:</a:t>
            </a:r>
            <a:r>
              <a:rPr lang="it-IT" dirty="0">
                <a:latin typeface="Raleway" pitchFamily="2" charset="0"/>
              </a:rPr>
              <a:t> dal luglio 2010</a:t>
            </a:r>
          </a:p>
          <a:p>
            <a:pPr marL="342900" indent="-342900">
              <a:spcBef>
                <a:spcPts val="600"/>
              </a:spcBef>
              <a:buClr>
                <a:srgbClr val="147BC1"/>
              </a:buClr>
              <a:buFont typeface="Wingdings" panose="05000000000000000000" pitchFamily="2" charset="2"/>
              <a:buChar char="Ø"/>
            </a:pPr>
            <a:r>
              <a:rPr lang="it-IT" b="1" dirty="0">
                <a:latin typeface="Raleway" pitchFamily="2" charset="0"/>
              </a:rPr>
              <a:t>Molise: </a:t>
            </a:r>
            <a:r>
              <a:rPr lang="it-IT" dirty="0">
                <a:latin typeface="Raleway" pitchFamily="2" charset="0"/>
              </a:rPr>
              <a:t> dal luglio 2009</a:t>
            </a:r>
          </a:p>
          <a:p>
            <a:br>
              <a:rPr lang="it-IT" dirty="0">
                <a:latin typeface="Raleway" pitchFamily="2" charset="0"/>
              </a:rPr>
            </a:br>
            <a:r>
              <a:rPr lang="it-IT" sz="2400" b="1" i="1" dirty="0">
                <a:latin typeface="Raleway" pitchFamily="2" charset="0"/>
              </a:rPr>
              <a:t>*</a:t>
            </a:r>
            <a:r>
              <a:rPr lang="it-IT" i="1" dirty="0">
                <a:latin typeface="Raleway" pitchFamily="2" charset="0"/>
              </a:rPr>
              <a:t> Il Consiglio dei Ministri ha emanato la Delibera di cessazione del Commissariamento. </a:t>
            </a:r>
          </a:p>
        </p:txBody>
      </p:sp>
    </p:spTree>
    <p:extLst>
      <p:ext uri="{BB962C8B-B14F-4D97-AF65-F5344CB8AC3E}">
        <p14:creationId xmlns:p14="http://schemas.microsoft.com/office/powerpoint/2010/main" val="465144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FE6F4F8F5D614490ADBBA9F6BD0E93" ma:contentTypeVersion="3" ma:contentTypeDescription="Creare un nuovo documento." ma:contentTypeScope="" ma:versionID="5b552a9a5f9865fb4d9e9b10d50c1608">
  <xsd:schema xmlns:xsd="http://www.w3.org/2001/XMLSchema" xmlns:xs="http://www.w3.org/2001/XMLSchema" xmlns:p="http://schemas.microsoft.com/office/2006/metadata/properties" xmlns:ns2="4d4e9b1b-23f0-4b7a-9f6b-d3571e9d3838" targetNamespace="http://schemas.microsoft.com/office/2006/metadata/properties" ma:root="true" ma:fieldsID="4fd3c2f3808a5add5dbd2725e81d8d60" ns2:_="">
    <xsd:import namespace="4d4e9b1b-23f0-4b7a-9f6b-d3571e9d3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e9b1b-23f0-4b7a-9f6b-d3571e9d3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54D995-BF8E-44FB-B629-871B7DAC4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e9b1b-23f0-4b7a-9f6b-d3571e9d3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839AA9-DCC7-4746-99C7-450D34320A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EDF013-19AE-4149-985F-DCA74DDC97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2992</TotalTime>
  <Words>1628</Words>
  <Application>Microsoft Office PowerPoint</Application>
  <PresentationFormat>Presentazione su schermo (4:3)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Oswald</vt:lpstr>
      <vt:lpstr>Raleway</vt:lpstr>
      <vt:lpstr>Raleway Black</vt:lpstr>
      <vt:lpstr>Wingdings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Elena</cp:lastModifiedBy>
  <cp:revision>123</cp:revision>
  <cp:lastPrinted>2022-02-18T17:42:02Z</cp:lastPrinted>
  <dcterms:created xsi:type="dcterms:W3CDTF">2022-02-16T15:24:05Z</dcterms:created>
  <dcterms:modified xsi:type="dcterms:W3CDTF">2026-07-07T08:52:21Z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0x0101007BFE6F4F8F5D614490ADBBA9F6BD0E93</vt:lpwstr>
  </property>
</Properties>
</file>